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4" r:id="rId3"/>
  </p:sldIdLst>
  <p:sldSz cx="9906000" cy="6858000" type="A4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29A"/>
    <a:srgbClr val="00518E"/>
    <a:srgbClr val="2B4F39"/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90" y="1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314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27171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35711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610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6513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0506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4"/>
            <a:ext cx="4190702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6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4"/>
            <a:ext cx="4211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6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78568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340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7878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7"/>
            <a:ext cx="501491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168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7"/>
            <a:ext cx="501491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550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1CC7A-0044-4565-8F7C-E45458BD93C3}" type="datetimeFigureOut">
              <a:rPr lang="en-IN" smtClean="0"/>
              <a:t>04-11-2024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8B47E-2F52-4B86-901D-7D79656001E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1508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hyperlink" Target="mailto:cosmos.engg@gmail.com" TargetMode="External"/><Relationship Id="rId12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sledel@isleind.org" TargetMode="External"/><Relationship Id="rId11" Type="http://schemas.openxmlformats.org/officeDocument/2006/relationships/image" Target="../media/image8.jp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isledel@isleind.org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551B4E-3B2A-4878-BF22-44BE2405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75"/>
          <a:stretch/>
        </p:blipFill>
        <p:spPr>
          <a:xfrm>
            <a:off x="-1865" y="6216162"/>
            <a:ext cx="9896849" cy="64111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BF2089C-573A-4FDC-8FE2-3DC5ABDC3DC1}"/>
              </a:ext>
            </a:extLst>
          </p:cNvPr>
          <p:cNvSpPr/>
          <p:nvPr/>
        </p:nvSpPr>
        <p:spPr>
          <a:xfrm>
            <a:off x="12880" y="1069151"/>
            <a:ext cx="9880240" cy="166199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err="1">
                <a:ln w="0"/>
                <a:solidFill>
                  <a:srgbClr val="16429A"/>
                </a:solidFill>
              </a:rPr>
              <a:t>indian</a:t>
            </a:r>
            <a:r>
              <a:rPr lang="en-US" sz="2400" b="1" dirty="0">
                <a:ln w="0"/>
                <a:solidFill>
                  <a:srgbClr val="16429A"/>
                </a:solidFill>
              </a:rPr>
              <a:t> society of lighting engineers &amp; GREEN JOBS</a:t>
            </a:r>
          </a:p>
          <a:p>
            <a:pPr algn="ctr"/>
            <a:r>
              <a:rPr lang="en-US" sz="2000" b="1" dirty="0">
                <a:ln w="0"/>
                <a:solidFill>
                  <a:srgbClr val="16429A"/>
                </a:solidFill>
              </a:rPr>
              <a:t>ISLE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“IV e-Certificate course </a:t>
            </a:r>
            <a:r>
              <a:rPr lang="en-US" sz="2000" b="1" dirty="0">
                <a:ln w="0"/>
                <a:solidFill>
                  <a:srgbClr val="16429A"/>
                </a:solidFill>
              </a:rPr>
              <a:t> on Basics of Lighting &amp; Illumination and  LIGHTING DESIGN" </a:t>
            </a:r>
            <a:br>
              <a:rPr lang="en-US" sz="2000" dirty="0">
                <a:solidFill>
                  <a:srgbClr val="00518E"/>
                </a:solidFill>
              </a:rPr>
            </a:br>
            <a:endParaRPr lang="en-US" sz="2000" dirty="0">
              <a:solidFill>
                <a:srgbClr val="00518E"/>
              </a:solidFill>
            </a:endParaRPr>
          </a:p>
          <a:p>
            <a:pPr algn="ctr"/>
            <a:r>
              <a:rPr lang="en-US" b="1" dirty="0">
                <a:solidFill>
                  <a:srgbClr val="002060"/>
                </a:solidFill>
              </a:rPr>
              <a:t>(starting from 23 November, 2024)</a:t>
            </a:r>
            <a:endParaRPr lang="en-US" b="1" dirty="0">
              <a:ln w="0"/>
              <a:solidFill>
                <a:srgbClr val="FF0000"/>
              </a:solidFill>
            </a:endParaRPr>
          </a:p>
          <a:p>
            <a:r>
              <a:rPr lang="en-US" sz="2000" b="1" dirty="0">
                <a:ln w="0"/>
                <a:solidFill>
                  <a:srgbClr val="FF0000"/>
                </a:solidFill>
              </a:rPr>
              <a:t>  </a:t>
            </a:r>
            <a:endParaRPr lang="en-IN" sz="2000" b="1" dirty="0">
              <a:ln w="0"/>
              <a:solidFill>
                <a:srgbClr val="00206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512257-D6A6-4E87-A080-C6A77DA095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75"/>
          <a:stretch/>
        </p:blipFill>
        <p:spPr>
          <a:xfrm rot="10800000">
            <a:off x="12880" y="-357766"/>
            <a:ext cx="9893119" cy="14535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489E99-B903-4E16-B074-20C53D446D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45" y="-86334"/>
            <a:ext cx="1060605" cy="10584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B9286FC-4FF7-490B-B027-64BF301549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778" y="2396928"/>
            <a:ext cx="1445081" cy="14625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A6C1C2-6EFA-4B68-A000-7E34D391E5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841" y="2341281"/>
            <a:ext cx="1247974" cy="1549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CE8BCF5-DA9F-4309-AF27-19522966FF19}"/>
              </a:ext>
            </a:extLst>
          </p:cNvPr>
          <p:cNvSpPr txBox="1"/>
          <p:nvPr/>
        </p:nvSpPr>
        <p:spPr>
          <a:xfrm>
            <a:off x="247248" y="3967857"/>
            <a:ext cx="9440111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200" b="1" dirty="0"/>
              <a:t>FACULTY</a:t>
            </a:r>
            <a:r>
              <a:rPr lang="en-US" sz="1200" dirty="0"/>
              <a:t>: </a:t>
            </a:r>
            <a:r>
              <a:rPr lang="en-US" sz="1200" b="1" dirty="0"/>
              <a:t>International Lighting Legend Prof Wout Van Bommel, Prof Biswanath Roy (JU), </a:t>
            </a:r>
            <a:r>
              <a:rPr lang="en-US" sz="1200" b="1" dirty="0" err="1"/>
              <a:t>Mr</a:t>
            </a:r>
            <a:r>
              <a:rPr lang="en-US" sz="1200" b="1" dirty="0"/>
              <a:t> Satyabrata Chakraborty (Ex-Bajaj), </a:t>
            </a:r>
            <a:r>
              <a:rPr lang="en-IN" sz="12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Prof Suddhasatwa Chakraborty, Mr Madan P. Rawal, </a:t>
            </a:r>
            <a:r>
              <a:rPr lang="en-US" sz="1200" b="1" i="0" u="none" strike="noStrike" kern="1200" baseline="0" dirty="0" err="1">
                <a:latin typeface="Calibri" panose="020F0502020204030204" pitchFamily="34" charset="0"/>
              </a:rPr>
              <a:t>Mr</a:t>
            </a:r>
            <a:r>
              <a:rPr lang="en-US" sz="1200" b="1" i="0" u="none" strike="noStrike" kern="1200" baseline="0" dirty="0">
                <a:latin typeface="Calibri" panose="020F0502020204030204" pitchFamily="34" charset="0"/>
              </a:rPr>
              <a:t> Pramod Sawakare</a:t>
            </a:r>
            <a:r>
              <a:rPr lang="en-IN" sz="1200" b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and other Experts.</a:t>
            </a:r>
            <a:endParaRPr lang="en-US" sz="1200" b="1" dirty="0"/>
          </a:p>
          <a:p>
            <a:pPr marL="171450" indent="-17145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200" b="1" dirty="0"/>
              <a:t>Course Fee: Complimentary for ISLE Members</a:t>
            </a:r>
          </a:p>
          <a:p>
            <a:pPr marL="171450" indent="-1714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200" b="1" i="0" dirty="0">
                <a:effectLst/>
              </a:rPr>
              <a:t>Total Lectures: 25 plus o</a:t>
            </a:r>
            <a:r>
              <a:rPr lang="en-US" sz="1200" b="1" dirty="0"/>
              <a:t>n MS Team for 90 minutes</a:t>
            </a:r>
            <a:r>
              <a:rPr lang="en-US" sz="1200" b="1" i="0" dirty="0">
                <a:effectLst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/>
              <a:t>One common Certificate will be given by ISLE and GREEN JOBS.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/>
              <a:t>How to apply 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All interested candidates can apply for Admission to the e-course in the prescribed Format (Attached) along with ISLE Membership no.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/>
              <a:t>Admission will be confirmed on verification of eligibility criterion. The sole discretion of selection/rejection vests with ISLE.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/>
              <a:t>ISLE Membership Payment to be made by NEFT / IMPS as per details given here:</a:t>
            </a:r>
            <a:endParaRPr lang="en-IN" sz="1200" b="1" dirty="0"/>
          </a:p>
          <a:p>
            <a:pPr lvl="1"/>
            <a:r>
              <a:rPr lang="en-US" sz="1200" b="1" dirty="0"/>
              <a:t>     </a:t>
            </a:r>
            <a:r>
              <a:rPr lang="en-US" sz="1000" b="1" dirty="0"/>
              <a:t>Account Name: </a:t>
            </a:r>
            <a:r>
              <a:rPr lang="en-US" sz="1000" b="1" dirty="0" err="1"/>
              <a:t>indian</a:t>
            </a:r>
            <a:r>
              <a:rPr lang="en-US" sz="1000" b="1" dirty="0"/>
              <a:t> society of lighting engineers</a:t>
            </a:r>
            <a:endParaRPr lang="en-IN" sz="1000" b="1" dirty="0"/>
          </a:p>
          <a:p>
            <a:pPr lvl="1"/>
            <a:r>
              <a:rPr lang="en-US" sz="1000" b="1" dirty="0"/>
              <a:t>      Account No.: 0191104000144094. Bank: IDBI Bank, Lajpat Nagar II,  New Delhi 110 024. IFSC: IBKL0000191</a:t>
            </a:r>
            <a:endParaRPr lang="en-IN" sz="1000" b="1" dirty="0"/>
          </a:p>
          <a:p>
            <a:r>
              <a:rPr lang="en-US" sz="1200" b="1" dirty="0"/>
              <a:t>Please fill up the form and send along with all documents  to our HO at Delhi (  </a:t>
            </a:r>
            <a:r>
              <a:rPr lang="en-US" sz="1200" b="1" dirty="0">
                <a:hlinkClick r:id="rId6"/>
              </a:rPr>
              <a:t>isledel@isleind.org</a:t>
            </a:r>
            <a:r>
              <a:rPr lang="en-US" sz="1200" b="1" dirty="0"/>
              <a:t>; </a:t>
            </a:r>
            <a:r>
              <a:rPr lang="en-US" sz="1200" b="1" dirty="0">
                <a:hlinkClick r:id="rId7"/>
              </a:rPr>
              <a:t>cosmos.engg@gmail.com</a:t>
            </a:r>
            <a:r>
              <a:rPr lang="en-US" sz="1200" b="1" dirty="0"/>
              <a:t>). </a:t>
            </a:r>
          </a:p>
          <a:p>
            <a:r>
              <a:rPr lang="en-US" sz="1200" b="1" dirty="0">
                <a:solidFill>
                  <a:srgbClr val="C00000"/>
                </a:solidFill>
              </a:rPr>
              <a:t>For details please visit www.isleind.org</a:t>
            </a:r>
            <a:endParaRPr lang="en-IN" sz="12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D6032C-C879-3068-B666-C7F35CF5AA86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9862" y="2396928"/>
            <a:ext cx="140779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553AE2-3445-7485-463A-0544A3C082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00" y="2399025"/>
            <a:ext cx="1465996" cy="1508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E2CFD8F-D78F-5FEF-6884-9ABCD27B808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861" y="132649"/>
            <a:ext cx="2407640" cy="7786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FFAED6-B746-1645-DF84-7C2625E9824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760" y="2375798"/>
            <a:ext cx="1371599" cy="159205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44E3474-F55F-61FA-F731-AA9A5C17BB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105" y="2396929"/>
            <a:ext cx="1225894" cy="146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7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551B4E-3B2A-4878-BF22-44BE2405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75"/>
          <a:stretch/>
        </p:blipFill>
        <p:spPr>
          <a:xfrm>
            <a:off x="-1865" y="6290631"/>
            <a:ext cx="9896849" cy="5666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BF2089C-573A-4FDC-8FE2-3DC5ABDC3DC1}"/>
              </a:ext>
            </a:extLst>
          </p:cNvPr>
          <p:cNvSpPr/>
          <p:nvPr/>
        </p:nvSpPr>
        <p:spPr>
          <a:xfrm>
            <a:off x="286424" y="1562337"/>
            <a:ext cx="9650746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endParaRPr lang="en-US" sz="1400" b="1" dirty="0">
              <a:ln w="0"/>
              <a:solidFill>
                <a:srgbClr val="FF0000"/>
              </a:solidFill>
            </a:endParaRPr>
          </a:p>
          <a:p>
            <a:r>
              <a:rPr lang="en-US" sz="2000" b="1" dirty="0">
                <a:ln w="0"/>
                <a:solidFill>
                  <a:srgbClr val="FF0000"/>
                </a:solidFill>
              </a:rPr>
              <a:t>  </a:t>
            </a:r>
            <a:endParaRPr lang="en-IN" sz="2000" b="1" dirty="0">
              <a:ln w="0"/>
              <a:solidFill>
                <a:srgbClr val="00206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512257-D6A6-4E87-A080-C6A77DA095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75"/>
          <a:stretch/>
        </p:blipFill>
        <p:spPr>
          <a:xfrm rot="10800000">
            <a:off x="-1866" y="-184229"/>
            <a:ext cx="9906000" cy="18457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683366-4679-4F15-9DF5-D059153D45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1" t="13295" r="8541" b="24584"/>
          <a:stretch/>
        </p:blipFill>
        <p:spPr>
          <a:xfrm>
            <a:off x="6963763" y="161050"/>
            <a:ext cx="2396408" cy="11551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489E99-B903-4E16-B074-20C53D446D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03" y="-79824"/>
            <a:ext cx="1344193" cy="13414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8615" y="1436905"/>
            <a:ext cx="882636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Course Fee: </a:t>
            </a:r>
            <a:br>
              <a:rPr lang="en-US" b="1" u="sng" dirty="0"/>
            </a:br>
            <a:endParaRPr lang="en-US" b="1" u="sng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b="1" i="0" kern="1200" dirty="0">
                <a:solidFill>
                  <a:srgbClr val="26282A"/>
                </a:solidFill>
                <a:effectLst/>
                <a:latin typeface="sans std sans-serif"/>
                <a:ea typeface="+mn-ea"/>
                <a:cs typeface="+mn-cs"/>
              </a:rPr>
              <a:t>Complimentary for ISLE Members only.</a:t>
            </a:r>
            <a:endParaRPr lang="en-IN" dirty="0">
              <a:effectLst/>
            </a:endParaRPr>
          </a:p>
          <a:p>
            <a:pPr marL="283464" indent="-283464" algn="l" rtl="0" eaLnBrk="1" latinLnBrk="0" hangingPunct="1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 algn="l" rtl="0" eaLnBrk="1" latinLnBrk="0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800" b="1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One common Certificate will be given by ISLE and GREEN JOBS.</a:t>
            </a:r>
            <a:endParaRPr lang="en-IN" dirty="0">
              <a:effectLst/>
            </a:endParaRP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u="sng" dirty="0"/>
              <a:t>NEFT DETAILS:</a:t>
            </a:r>
            <a:endParaRPr lang="en-IN" b="1" u="sng" dirty="0"/>
          </a:p>
          <a:p>
            <a:pPr lvl="1"/>
            <a:r>
              <a:rPr lang="en-US" dirty="0"/>
              <a:t>Payment to be made by NEFT / IMPS as per details given here:</a:t>
            </a:r>
            <a:endParaRPr lang="en-IN" dirty="0"/>
          </a:p>
          <a:p>
            <a:pPr lvl="1"/>
            <a:r>
              <a:rPr lang="en-US" dirty="0"/>
              <a:t>Account Name: </a:t>
            </a:r>
            <a:r>
              <a:rPr lang="en-US" dirty="0" err="1"/>
              <a:t>indian</a:t>
            </a:r>
            <a:r>
              <a:rPr lang="en-US" dirty="0"/>
              <a:t> society of lighting engineers</a:t>
            </a:r>
            <a:endParaRPr lang="en-IN" dirty="0"/>
          </a:p>
          <a:p>
            <a:pPr lvl="1"/>
            <a:r>
              <a:rPr lang="en-US" dirty="0"/>
              <a:t>Account Number: 0191104000144094</a:t>
            </a:r>
            <a:endParaRPr lang="en-IN" dirty="0"/>
          </a:p>
          <a:p>
            <a:pPr lvl="1"/>
            <a:r>
              <a:rPr lang="en-US" dirty="0"/>
              <a:t>Bank: IDBI Bank, Lajpat Nagar II,  New Delhi 110 024</a:t>
            </a:r>
            <a:endParaRPr lang="en-IN" dirty="0"/>
          </a:p>
          <a:p>
            <a:pPr lvl="1"/>
            <a:r>
              <a:rPr lang="en-US" dirty="0"/>
              <a:t>IFSC: IBKL0000191</a:t>
            </a:r>
            <a:endParaRPr lang="en-IN" dirty="0"/>
          </a:p>
          <a:p>
            <a:pPr lvl="1"/>
            <a:r>
              <a:rPr lang="en-US" dirty="0"/>
              <a:t>Please fill up the form and send along with all documents  to our HO at Delhi ( Dr SM Ali / </a:t>
            </a:r>
            <a:r>
              <a:rPr lang="en-US" dirty="0" err="1"/>
              <a:t>Mr</a:t>
            </a:r>
            <a:r>
              <a:rPr lang="en-US" dirty="0"/>
              <a:t> Kiran Ganguli, </a:t>
            </a:r>
            <a:r>
              <a:rPr lang="en-US" dirty="0" err="1"/>
              <a:t>indian</a:t>
            </a:r>
            <a:r>
              <a:rPr lang="en-US" dirty="0"/>
              <a:t> society of lighting engineers,  </a:t>
            </a:r>
            <a:r>
              <a:rPr lang="en-US" dirty="0">
                <a:hlinkClick r:id="rId5"/>
              </a:rPr>
              <a:t>isledel@isleind.org</a:t>
            </a:r>
            <a:r>
              <a:rPr lang="en-US" dirty="0"/>
              <a:t>; cosmos.engg@gmail.com).</a:t>
            </a:r>
            <a:endParaRPr lang="en-IN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01046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</TotalTime>
  <Words>352</Words>
  <Application>Microsoft Office PowerPoint</Application>
  <PresentationFormat>A4 Paper (210x297 mm)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sans std sans-serif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jupiter</dc:creator>
  <cp:lastModifiedBy>Kamal Sethia</cp:lastModifiedBy>
  <cp:revision>98</cp:revision>
  <cp:lastPrinted>2020-10-06T01:45:43Z</cp:lastPrinted>
  <dcterms:created xsi:type="dcterms:W3CDTF">2020-09-25T07:37:45Z</dcterms:created>
  <dcterms:modified xsi:type="dcterms:W3CDTF">2024-11-04T12:45:40Z</dcterms:modified>
</cp:coreProperties>
</file>